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2"/>
  </p:notesMasterIdLst>
  <p:handoutMasterIdLst>
    <p:handoutMasterId r:id="rId13"/>
  </p:handoutMasterIdLst>
  <p:sldIdLst>
    <p:sldId id="256" r:id="rId2"/>
    <p:sldId id="271" r:id="rId3"/>
    <p:sldId id="277" r:id="rId4"/>
    <p:sldId id="272" r:id="rId5"/>
    <p:sldId id="281" r:id="rId6"/>
    <p:sldId id="280" r:id="rId7"/>
    <p:sldId id="278" r:id="rId8"/>
    <p:sldId id="279" r:id="rId9"/>
    <p:sldId id="283" r:id="rId10"/>
    <p:sldId id="28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5E7"/>
    <a:srgbClr val="424242"/>
    <a:srgbClr val="DCEA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69" autoAdjust="0"/>
  </p:normalViewPr>
  <p:slideViewPr>
    <p:cSldViewPr>
      <p:cViewPr varScale="1">
        <p:scale>
          <a:sx n="70" d="100"/>
          <a:sy n="70" d="100"/>
        </p:scale>
        <p:origin x="-516" y="-90"/>
      </p:cViewPr>
      <p:guideLst>
        <p:guide orient="horz" pos="2160"/>
        <p:guide pos="2880"/>
      </p:guideLst>
    </p:cSldViewPr>
  </p:slideViewPr>
  <p:outlineViewPr>
    <p:cViewPr>
      <p:scale>
        <a:sx n="33" d="100"/>
        <a:sy n="33" d="100"/>
      </p:scale>
      <p:origin x="0" y="1992"/>
    </p:cViewPr>
  </p:outlin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l-G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82FCCD5-4352-4AB2-92AA-38E126EA7CD6}" type="datetimeFigureOut">
              <a:rPr lang="el-GR" smtClean="0"/>
              <a:t>10/12/2019</a:t>
            </a:fld>
            <a:endParaRPr lang="el-G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l-G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7987CAC-3F80-4AA8-B265-A283F7F60B3A}" type="slidenum">
              <a:rPr lang="el-GR" smtClean="0"/>
              <a:t>‹#›</a:t>
            </a:fld>
            <a:endParaRPr lang="el-GR"/>
          </a:p>
        </p:txBody>
      </p:sp>
    </p:spTree>
    <p:extLst>
      <p:ext uri="{BB962C8B-B14F-4D97-AF65-F5344CB8AC3E}">
        <p14:creationId xmlns:p14="http://schemas.microsoft.com/office/powerpoint/2010/main" val="3511166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DDE88F-75C6-4CAD-8A3C-39B6DCA82311}" type="datetimeFigureOut">
              <a:rPr lang="en-US" smtClean="0"/>
              <a:t>12/10/2019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52E474C-1AD6-4F26-BF0D-B4EA640DDBDD}" type="slidenum">
              <a:rPr lang="en-US" smtClean="0"/>
              <a:t>‹#›</a:t>
            </a:fld>
            <a:endParaRPr lang="en-US"/>
          </a:p>
        </p:txBody>
      </p:sp>
    </p:spTree>
    <p:extLst>
      <p:ext uri="{BB962C8B-B14F-4D97-AF65-F5344CB8AC3E}">
        <p14:creationId xmlns:p14="http://schemas.microsoft.com/office/powerpoint/2010/main" val="3484833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r>
              <a:rPr lang="en-US"/>
              <a:t>November 9-10, 2017</a:t>
            </a: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en-US"/>
              <a:t>Interreg ADRION INNOVAGRO project</a:t>
            </a: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November 9-10, 2017</a:t>
            </a:r>
          </a:p>
        </p:txBody>
      </p:sp>
      <p:sp>
        <p:nvSpPr>
          <p:cNvPr id="5" name="Footer Placeholder 4"/>
          <p:cNvSpPr>
            <a:spLocks noGrp="1"/>
          </p:cNvSpPr>
          <p:nvPr>
            <p:ph type="ftr" sz="quarter" idx="11"/>
          </p:nvPr>
        </p:nvSpPr>
        <p:spPr/>
        <p:txBody>
          <a:bodyPr/>
          <a:lstStyle/>
          <a:p>
            <a:r>
              <a:rPr lang="en-US"/>
              <a:t>Interreg ADRION INNOVAGRO project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November 9-10, 2017</a:t>
            </a:r>
          </a:p>
        </p:txBody>
      </p:sp>
      <p:sp>
        <p:nvSpPr>
          <p:cNvPr id="5" name="Footer Placeholder 4"/>
          <p:cNvSpPr>
            <a:spLocks noGrp="1"/>
          </p:cNvSpPr>
          <p:nvPr>
            <p:ph type="ftr" sz="quarter" idx="11"/>
          </p:nvPr>
        </p:nvSpPr>
        <p:spPr/>
        <p:txBody>
          <a:bodyPr/>
          <a:lstStyle/>
          <a:p>
            <a:r>
              <a:rPr lang="en-US"/>
              <a:t>Interreg ADRION INNOVAGRO project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November 9-10, 2017</a:t>
            </a:r>
          </a:p>
        </p:txBody>
      </p:sp>
      <p:sp>
        <p:nvSpPr>
          <p:cNvPr id="5" name="Footer Placeholder 4"/>
          <p:cNvSpPr>
            <a:spLocks noGrp="1"/>
          </p:cNvSpPr>
          <p:nvPr>
            <p:ph type="ftr" sz="quarter" idx="11"/>
          </p:nvPr>
        </p:nvSpPr>
        <p:spPr>
          <a:xfrm>
            <a:off x="5181600" y="6172200"/>
            <a:ext cx="3502152" cy="365125"/>
          </a:xfrm>
        </p:spPr>
        <p:txBody>
          <a:bodyPr/>
          <a:lstStyle/>
          <a:p>
            <a:r>
              <a:rPr lang="en-US"/>
              <a:t>Interreg ADRION INNOVAGRO project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November 9-10, 2017</a:t>
            </a:r>
          </a:p>
        </p:txBody>
      </p:sp>
      <p:sp>
        <p:nvSpPr>
          <p:cNvPr id="5" name="Footer Placeholder 4"/>
          <p:cNvSpPr>
            <a:spLocks noGrp="1"/>
          </p:cNvSpPr>
          <p:nvPr>
            <p:ph type="ftr" sz="quarter" idx="11"/>
          </p:nvPr>
        </p:nvSpPr>
        <p:spPr/>
        <p:txBody>
          <a:bodyPr/>
          <a:lstStyle/>
          <a:p>
            <a:r>
              <a:rPr lang="en-US"/>
              <a:t>Interreg ADRION INNOVAGRO project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r>
              <a:rPr lang="en-US"/>
              <a:t>November 9-10, 2017</a:t>
            </a:r>
          </a:p>
        </p:txBody>
      </p:sp>
      <p:sp>
        <p:nvSpPr>
          <p:cNvPr id="6" name="Footer Placeholder 5"/>
          <p:cNvSpPr>
            <a:spLocks noGrp="1"/>
          </p:cNvSpPr>
          <p:nvPr>
            <p:ph type="ftr" sz="quarter" idx="11"/>
          </p:nvPr>
        </p:nvSpPr>
        <p:spPr/>
        <p:txBody>
          <a:bodyPr/>
          <a:lstStyle/>
          <a:p>
            <a:r>
              <a:rPr lang="en-US"/>
              <a:t>Interreg ADRION INNOVAGRO project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November 9-10, 2017</a:t>
            </a:r>
          </a:p>
        </p:txBody>
      </p:sp>
      <p:sp>
        <p:nvSpPr>
          <p:cNvPr id="8" name="Footer Placeholder 7"/>
          <p:cNvSpPr>
            <a:spLocks noGrp="1"/>
          </p:cNvSpPr>
          <p:nvPr>
            <p:ph type="ftr" sz="quarter" idx="11"/>
          </p:nvPr>
        </p:nvSpPr>
        <p:spPr/>
        <p:txBody>
          <a:bodyPr/>
          <a:lstStyle/>
          <a:p>
            <a:r>
              <a:rPr lang="en-US"/>
              <a:t>Interreg ADRION INNOVAGRO project</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November 9-10, 2017</a:t>
            </a:r>
          </a:p>
        </p:txBody>
      </p:sp>
      <p:sp>
        <p:nvSpPr>
          <p:cNvPr id="4" name="Footer Placeholder 3"/>
          <p:cNvSpPr>
            <a:spLocks noGrp="1"/>
          </p:cNvSpPr>
          <p:nvPr>
            <p:ph type="ftr" sz="quarter" idx="11"/>
          </p:nvPr>
        </p:nvSpPr>
        <p:spPr/>
        <p:txBody>
          <a:bodyPr/>
          <a:lstStyle/>
          <a:p>
            <a:r>
              <a:rPr lang="en-US"/>
              <a:t>Interreg ADRION INNOVAGRO project</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November 9-10, 2017</a:t>
            </a:r>
          </a:p>
        </p:txBody>
      </p:sp>
      <p:sp>
        <p:nvSpPr>
          <p:cNvPr id="3" name="Footer Placeholder 2"/>
          <p:cNvSpPr>
            <a:spLocks noGrp="1"/>
          </p:cNvSpPr>
          <p:nvPr>
            <p:ph type="ftr" sz="quarter" idx="11"/>
          </p:nvPr>
        </p:nvSpPr>
        <p:spPr/>
        <p:txBody>
          <a:bodyPr/>
          <a:lstStyle/>
          <a:p>
            <a:r>
              <a:rPr lang="en-US"/>
              <a:t>Interreg ADRION INNOVAGRO project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US"/>
              <a:t>November 9-10, 2017</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a:t>Interreg ADRION INNOVAGRO project</a:t>
            </a: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November 9-10, 2017</a:t>
            </a:r>
          </a:p>
        </p:txBody>
      </p:sp>
      <p:sp>
        <p:nvSpPr>
          <p:cNvPr id="6" name="Footer Placeholder 5"/>
          <p:cNvSpPr>
            <a:spLocks noGrp="1"/>
          </p:cNvSpPr>
          <p:nvPr>
            <p:ph type="ftr" sz="quarter" idx="11"/>
          </p:nvPr>
        </p:nvSpPr>
        <p:spPr>
          <a:xfrm>
            <a:off x="4641448" y="5724835"/>
            <a:ext cx="3493664" cy="365125"/>
          </a:xfrm>
        </p:spPr>
        <p:txBody>
          <a:bodyPr>
            <a:normAutofit/>
          </a:bodyPr>
          <a:lstStyle/>
          <a:p>
            <a:r>
              <a:rPr lang="en-US"/>
              <a:t>Interreg ADRION INNOVAGRO project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r>
              <a:rPr lang="en-US"/>
              <a:t>November 9-10, 2017</a:t>
            </a: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en-US"/>
              <a:t>Interreg ADRION INNOVAGRO project</a:t>
            </a: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849362"/>
            <a:ext cx="3313355" cy="2438400"/>
          </a:xfrm>
        </p:spPr>
        <p:txBody>
          <a:bodyPr>
            <a:normAutofit/>
          </a:bodyPr>
          <a:lstStyle/>
          <a:p>
            <a:r>
              <a:rPr lang="el-GR" sz="2400" b="1" dirty="0" smtClean="0">
                <a:latin typeface="+mn-lt"/>
              </a:rPr>
              <a:t>Παραδοτέο της δράσης </a:t>
            </a:r>
            <a:r>
              <a:rPr lang="en-US" sz="2400" b="1" dirty="0" smtClean="0">
                <a:latin typeface="+mn-lt"/>
              </a:rPr>
              <a:t>2.1.2</a:t>
            </a:r>
            <a:r>
              <a:rPr lang="en-US" sz="2400" b="1" dirty="0">
                <a:latin typeface="+mn-lt"/>
              </a:rPr>
              <a:t/>
            </a:r>
            <a:br>
              <a:rPr lang="en-US" sz="2400" b="1" dirty="0">
                <a:latin typeface="+mn-lt"/>
              </a:rPr>
            </a:br>
            <a:r>
              <a:rPr lang="en-US" sz="2400" b="1" dirty="0">
                <a:latin typeface="+mn-lt"/>
              </a:rPr>
              <a:t/>
            </a:r>
            <a:br>
              <a:rPr lang="en-US" sz="2400" b="1" dirty="0">
                <a:latin typeface="+mn-lt"/>
              </a:rPr>
            </a:br>
            <a:r>
              <a:rPr lang="el-GR" sz="2400" b="1" dirty="0" smtClean="0">
                <a:latin typeface="+mn-lt"/>
              </a:rPr>
              <a:t>Οδηγός Καλών Πρακτικών</a:t>
            </a:r>
            <a:endParaRPr lang="en-US" sz="2400" b="1" dirty="0">
              <a:latin typeface="+mn-lt"/>
            </a:endParaRPr>
          </a:p>
        </p:txBody>
      </p:sp>
      <p:sp>
        <p:nvSpPr>
          <p:cNvPr id="3" name="Subtitle 2"/>
          <p:cNvSpPr>
            <a:spLocks noGrp="1"/>
          </p:cNvSpPr>
          <p:nvPr>
            <p:ph type="subTitle" idx="1"/>
          </p:nvPr>
        </p:nvSpPr>
        <p:spPr>
          <a:xfrm>
            <a:off x="4606291" y="3962400"/>
            <a:ext cx="3547110" cy="1719309"/>
          </a:xfrm>
        </p:spPr>
        <p:txBody>
          <a:bodyPr>
            <a:normAutofit/>
          </a:bodyPr>
          <a:lstStyle/>
          <a:p>
            <a:r>
              <a:rPr lang="el-GR" sz="2000" b="1" dirty="0" smtClean="0"/>
              <a:t>Γιάννης </a:t>
            </a:r>
            <a:r>
              <a:rPr lang="el-GR" sz="2000" b="1" dirty="0" err="1" smtClean="0"/>
              <a:t>Καλαϊτζάκης</a:t>
            </a:r>
            <a:endParaRPr lang="en-US" sz="2000" b="1" dirty="0"/>
          </a:p>
          <a:p>
            <a:r>
              <a:rPr lang="en-US" sz="2400" b="1" dirty="0"/>
              <a:t>Insuleur </a:t>
            </a:r>
          </a:p>
        </p:txBody>
      </p:sp>
      <p:sp>
        <p:nvSpPr>
          <p:cNvPr id="6" name="Title 1"/>
          <p:cNvSpPr txBox="1">
            <a:spLocks/>
          </p:cNvSpPr>
          <p:nvPr/>
        </p:nvSpPr>
        <p:spPr>
          <a:xfrm>
            <a:off x="228600" y="4800600"/>
            <a:ext cx="4191000" cy="1219200"/>
          </a:xfrm>
          <a:prstGeom prst="rect">
            <a:avLst/>
          </a:prstGeom>
        </p:spPr>
        <p:txBody>
          <a:bodyPr vert="horz" lIns="91440" tIns="45720" rIns="91440" bIns="45720" rtlCol="0" anchor="b">
            <a:no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baseline="30000" dirty="0">
                <a:solidFill>
                  <a:schemeClr val="tx1"/>
                </a:solidFill>
                <a:latin typeface="+mn-lt"/>
              </a:rPr>
              <a:t>    </a:t>
            </a:r>
          </a:p>
          <a:p>
            <a:r>
              <a:rPr lang="en-US" sz="2000" dirty="0" err="1">
                <a:solidFill>
                  <a:schemeClr val="tx1"/>
                </a:solidFill>
                <a:latin typeface="+mn-lt"/>
              </a:rPr>
              <a:t>Innovagro</a:t>
            </a:r>
            <a:r>
              <a:rPr lang="en-US" sz="2000" dirty="0">
                <a:solidFill>
                  <a:schemeClr val="tx1"/>
                </a:solidFill>
                <a:latin typeface="+mn-lt"/>
              </a:rPr>
              <a:t> </a:t>
            </a:r>
            <a:r>
              <a:rPr lang="en-US" sz="2000" dirty="0" err="1">
                <a:solidFill>
                  <a:schemeClr val="tx1"/>
                </a:solidFill>
                <a:latin typeface="+mn-lt"/>
              </a:rPr>
              <a:t>InfoDay</a:t>
            </a:r>
            <a:r>
              <a:rPr lang="en-US" sz="2000" dirty="0">
                <a:solidFill>
                  <a:schemeClr val="tx1"/>
                </a:solidFill>
                <a:latin typeface="+mn-lt"/>
              </a:rPr>
              <a:t>  </a:t>
            </a:r>
          </a:p>
          <a:p>
            <a:r>
              <a:rPr lang="en-US" sz="2000" dirty="0" smtClean="0">
                <a:solidFill>
                  <a:schemeClr val="tx1"/>
                </a:solidFill>
                <a:latin typeface="+mn-lt"/>
              </a:rPr>
              <a:t>1</a:t>
            </a:r>
            <a:r>
              <a:rPr lang="el-GR" sz="2000" baseline="30000" dirty="0" smtClean="0">
                <a:solidFill>
                  <a:schemeClr val="tx1"/>
                </a:solidFill>
                <a:latin typeface="+mn-lt"/>
              </a:rPr>
              <a:t>η</a:t>
            </a:r>
            <a:r>
              <a:rPr lang="el-GR" sz="2000" dirty="0" smtClean="0">
                <a:solidFill>
                  <a:schemeClr val="tx1"/>
                </a:solidFill>
                <a:latin typeface="+mn-lt"/>
              </a:rPr>
              <a:t> Νοεμβρίου </a:t>
            </a:r>
            <a:r>
              <a:rPr lang="en-US" sz="2000" dirty="0" smtClean="0">
                <a:solidFill>
                  <a:schemeClr val="tx1"/>
                </a:solidFill>
                <a:latin typeface="+mn-lt"/>
              </a:rPr>
              <a:t>2019</a:t>
            </a:r>
            <a:endParaRPr lang="en-US" sz="2000" dirty="0">
              <a:solidFill>
                <a:schemeClr val="tx1"/>
              </a:solidFill>
              <a:latin typeface="+mn-lt"/>
            </a:endParaRPr>
          </a:p>
          <a:p>
            <a:r>
              <a:rPr lang="el-GR" sz="2000" dirty="0" smtClean="0">
                <a:solidFill>
                  <a:schemeClr val="tx1"/>
                </a:solidFill>
                <a:latin typeface="+mn-lt"/>
              </a:rPr>
              <a:t>Χανιά</a:t>
            </a:r>
            <a:endParaRPr lang="en-US" sz="2000" dirty="0">
              <a:solidFill>
                <a:schemeClr val="tx1"/>
              </a:solidFill>
              <a:latin typeface="+mn-lt"/>
            </a:endParaRPr>
          </a:p>
        </p:txBody>
      </p:sp>
      <p:sp>
        <p:nvSpPr>
          <p:cNvPr id="4" name="Rectangle 3"/>
          <p:cNvSpPr/>
          <p:nvPr/>
        </p:nvSpPr>
        <p:spPr>
          <a:xfrm>
            <a:off x="152400" y="2133600"/>
            <a:ext cx="3779520" cy="2616101"/>
          </a:xfrm>
          <a:prstGeom prst="rect">
            <a:avLst/>
          </a:prstGeom>
        </p:spPr>
        <p:txBody>
          <a:bodyPr wrap="square">
            <a:spAutoFit/>
          </a:bodyPr>
          <a:lstStyle/>
          <a:p>
            <a:r>
              <a:rPr lang="en-US" sz="4400" b="1" dirty="0">
                <a:solidFill>
                  <a:srgbClr val="424242"/>
                </a:solidFill>
                <a:latin typeface="+mj-lt"/>
              </a:rPr>
              <a:t>INNOVAGRO</a:t>
            </a:r>
            <a:endParaRPr lang="en-US" b="1" dirty="0">
              <a:solidFill>
                <a:srgbClr val="424242"/>
              </a:solidFill>
              <a:latin typeface="+mj-lt"/>
            </a:endParaRPr>
          </a:p>
          <a:p>
            <a:r>
              <a:rPr lang="el-GR" sz="2000" dirty="0" err="1" smtClean="0">
                <a:solidFill>
                  <a:srgbClr val="424242"/>
                </a:solidFill>
              </a:rPr>
              <a:t>Άνάπτυξη</a:t>
            </a:r>
            <a:r>
              <a:rPr lang="el-GR" sz="2000" dirty="0" smtClean="0">
                <a:solidFill>
                  <a:srgbClr val="424242"/>
                </a:solidFill>
              </a:rPr>
              <a:t> ενός καινοτόμου δικτύου για την προώθηση και την εξωστρέφεια </a:t>
            </a:r>
            <a:r>
              <a:rPr lang="el-GR" sz="2000" dirty="0" err="1" smtClean="0">
                <a:solidFill>
                  <a:srgbClr val="424242"/>
                </a:solidFill>
              </a:rPr>
              <a:t>αγρο</a:t>
            </a:r>
            <a:r>
              <a:rPr lang="el-GR" sz="2000" dirty="0" smtClean="0">
                <a:solidFill>
                  <a:srgbClr val="424242"/>
                </a:solidFill>
              </a:rPr>
              <a:t>-διατροφικών επιχειρήσεων  στην περιοχή της Αδριατικής </a:t>
            </a:r>
            <a:r>
              <a:rPr lang="en-US" sz="2000" dirty="0" smtClean="0">
                <a:solidFill>
                  <a:srgbClr val="424242"/>
                </a:solidFill>
              </a:rPr>
              <a:t>– </a:t>
            </a:r>
            <a:r>
              <a:rPr lang="el-GR" sz="2000" dirty="0" smtClean="0">
                <a:solidFill>
                  <a:srgbClr val="424242"/>
                </a:solidFill>
              </a:rPr>
              <a:t>Ιονίου</a:t>
            </a:r>
            <a:endParaRPr lang="en-US" dirty="0">
              <a:solidFill>
                <a:srgbClr val="424242"/>
              </a:solidFill>
            </a:endParaRPr>
          </a:p>
        </p:txBody>
      </p:sp>
      <p:pic>
        <p:nvPicPr>
          <p:cNvPr id="8" name="Εικόνα 7" descr="insuleur"/>
          <p:cNvPicPr/>
          <p:nvPr/>
        </p:nvPicPr>
        <p:blipFill>
          <a:blip r:embed="rId2"/>
          <a:srcRect/>
          <a:stretch>
            <a:fillRect/>
          </a:stretch>
        </p:blipFill>
        <p:spPr bwMode="auto">
          <a:xfrm>
            <a:off x="6248400" y="4452221"/>
            <a:ext cx="1295400" cy="1162050"/>
          </a:xfrm>
          <a:prstGeom prst="rect">
            <a:avLst/>
          </a:prstGeom>
          <a:noFill/>
          <a:ln w="9525">
            <a:noFill/>
            <a:miter lim="800000"/>
            <a:headEnd/>
            <a:tailEnd/>
          </a:ln>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400"/>
            <a:ext cx="3733800" cy="186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0183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668796"/>
            <a:ext cx="3313355" cy="2438400"/>
          </a:xfrm>
        </p:spPr>
        <p:txBody>
          <a:bodyPr>
            <a:normAutofit/>
          </a:bodyPr>
          <a:lstStyle/>
          <a:p>
            <a:r>
              <a:rPr lang="el-GR" sz="2400" b="1" dirty="0" smtClean="0">
                <a:latin typeface="+mn-lt"/>
              </a:rPr>
              <a:t>Παραδοτέο της δράσης </a:t>
            </a:r>
            <a:r>
              <a:rPr lang="en-US" sz="2400" b="1" dirty="0" smtClean="0">
                <a:latin typeface="+mn-lt"/>
              </a:rPr>
              <a:t>2.1.2</a:t>
            </a:r>
            <a:r>
              <a:rPr lang="en-US" sz="2400" b="1" dirty="0">
                <a:latin typeface="+mn-lt"/>
              </a:rPr>
              <a:t/>
            </a:r>
            <a:br>
              <a:rPr lang="en-US" sz="2400" b="1" dirty="0">
                <a:latin typeface="+mn-lt"/>
              </a:rPr>
            </a:br>
            <a:r>
              <a:rPr lang="en-US" sz="2400" b="1" dirty="0">
                <a:latin typeface="+mn-lt"/>
              </a:rPr>
              <a:t/>
            </a:r>
            <a:br>
              <a:rPr lang="en-US" sz="2400" b="1" dirty="0">
                <a:latin typeface="+mn-lt"/>
              </a:rPr>
            </a:br>
            <a:r>
              <a:rPr lang="el-GR" sz="2400" b="1" dirty="0" smtClean="0">
                <a:latin typeface="+mn-lt"/>
              </a:rPr>
              <a:t>Οδηγός Καλών Πρακτικών </a:t>
            </a:r>
            <a:endParaRPr lang="en-US" sz="2400" b="1" dirty="0">
              <a:latin typeface="+mn-lt"/>
            </a:endParaRPr>
          </a:p>
        </p:txBody>
      </p:sp>
      <p:sp>
        <p:nvSpPr>
          <p:cNvPr id="3" name="Subtitle 2"/>
          <p:cNvSpPr>
            <a:spLocks noGrp="1"/>
          </p:cNvSpPr>
          <p:nvPr>
            <p:ph type="subTitle" idx="1"/>
          </p:nvPr>
        </p:nvSpPr>
        <p:spPr>
          <a:xfrm>
            <a:off x="4606291" y="3962400"/>
            <a:ext cx="3547110" cy="1719309"/>
          </a:xfrm>
        </p:spPr>
        <p:txBody>
          <a:bodyPr>
            <a:normAutofit/>
          </a:bodyPr>
          <a:lstStyle/>
          <a:p>
            <a:r>
              <a:rPr lang="el-GR" sz="2000" b="1" dirty="0" smtClean="0"/>
              <a:t>Γιάννης </a:t>
            </a:r>
            <a:r>
              <a:rPr lang="el-GR" sz="2000" b="1" dirty="0" err="1" smtClean="0"/>
              <a:t>Καλαϊτζάκης</a:t>
            </a:r>
            <a:endParaRPr lang="en-US" sz="2000" b="1" dirty="0"/>
          </a:p>
          <a:p>
            <a:r>
              <a:rPr lang="en-US" sz="2400" b="1" dirty="0"/>
              <a:t>Insuleur </a:t>
            </a:r>
          </a:p>
        </p:txBody>
      </p:sp>
      <p:sp>
        <p:nvSpPr>
          <p:cNvPr id="6" name="Title 1"/>
          <p:cNvSpPr txBox="1">
            <a:spLocks/>
          </p:cNvSpPr>
          <p:nvPr/>
        </p:nvSpPr>
        <p:spPr>
          <a:xfrm>
            <a:off x="228600" y="4800600"/>
            <a:ext cx="4191000" cy="1219200"/>
          </a:xfrm>
          <a:prstGeom prst="rect">
            <a:avLst/>
          </a:prstGeom>
        </p:spPr>
        <p:txBody>
          <a:bodyPr vert="horz" lIns="91440" tIns="45720" rIns="91440" bIns="45720" rtlCol="0" anchor="b">
            <a:no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baseline="30000" dirty="0">
                <a:solidFill>
                  <a:schemeClr val="tx1"/>
                </a:solidFill>
                <a:latin typeface="+mn-lt"/>
              </a:rPr>
              <a:t>    </a:t>
            </a:r>
          </a:p>
        </p:txBody>
      </p:sp>
      <p:pic>
        <p:nvPicPr>
          <p:cNvPr id="8" name="Εικόνα 7" descr="insuleur"/>
          <p:cNvPicPr/>
          <p:nvPr/>
        </p:nvPicPr>
        <p:blipFill>
          <a:blip r:embed="rId2"/>
          <a:srcRect/>
          <a:stretch>
            <a:fillRect/>
          </a:stretch>
        </p:blipFill>
        <p:spPr bwMode="auto">
          <a:xfrm>
            <a:off x="6248400" y="4452221"/>
            <a:ext cx="1295400" cy="1162050"/>
          </a:xfrm>
          <a:prstGeom prst="rect">
            <a:avLst/>
          </a:prstGeom>
          <a:noFill/>
          <a:ln w="9525">
            <a:noFill/>
            <a:miter lim="800000"/>
            <a:headEnd/>
            <a:tailEnd/>
          </a:ln>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400"/>
            <a:ext cx="3733800" cy="186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57200" y="2590800"/>
            <a:ext cx="3810000" cy="523220"/>
          </a:xfrm>
          <a:prstGeom prst="rect">
            <a:avLst/>
          </a:prstGeom>
          <a:noFill/>
        </p:spPr>
        <p:txBody>
          <a:bodyPr wrap="square" rtlCol="0">
            <a:spAutoFit/>
          </a:bodyPr>
          <a:lstStyle/>
          <a:p>
            <a:pPr algn="ctr"/>
            <a:r>
              <a:rPr lang="el-GR" sz="2800" b="1" dirty="0"/>
              <a:t>Σας ευχαριστώ</a:t>
            </a:r>
          </a:p>
        </p:txBody>
      </p:sp>
    </p:spTree>
    <p:extLst>
      <p:ext uri="{BB962C8B-B14F-4D97-AF65-F5344CB8AC3E}">
        <p14:creationId xmlns:p14="http://schemas.microsoft.com/office/powerpoint/2010/main" val="80637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r>
              <a:rPr lang="el-GR" sz="2400" b="1" dirty="0"/>
              <a:t>Παραδοτέο δράσης </a:t>
            </a:r>
            <a:r>
              <a:rPr lang="en-US" sz="2400" b="1" dirty="0"/>
              <a:t>2.1.2</a:t>
            </a:r>
            <a:endParaRPr lang="el-GR" sz="2400" dirty="0"/>
          </a:p>
        </p:txBody>
      </p:sp>
      <p:sp>
        <p:nvSpPr>
          <p:cNvPr id="8" name="Θέση περιεχομένου 7"/>
          <p:cNvSpPr>
            <a:spLocks noGrp="1"/>
          </p:cNvSpPr>
          <p:nvPr>
            <p:ph idx="1"/>
          </p:nvPr>
        </p:nvSpPr>
        <p:spPr/>
        <p:txBody>
          <a:bodyPr>
            <a:noAutofit/>
          </a:bodyPr>
          <a:lstStyle/>
          <a:p>
            <a:pPr marL="68580" indent="0">
              <a:buNone/>
            </a:pPr>
            <a:r>
              <a:rPr lang="el-GR" sz="1800" b="1" u="sng" dirty="0"/>
              <a:t>Οδηγός Καλών Πρακτικών </a:t>
            </a:r>
            <a:endParaRPr lang="en-US" sz="1800" b="1" u="sng" dirty="0"/>
          </a:p>
          <a:p>
            <a:pPr marL="68580" indent="0">
              <a:buNone/>
            </a:pPr>
            <a:endParaRPr lang="el-GR" sz="1800" dirty="0"/>
          </a:p>
          <a:p>
            <a:pPr marL="68580" indent="0">
              <a:lnSpc>
                <a:spcPct val="150000"/>
              </a:lnSpc>
              <a:buNone/>
            </a:pPr>
            <a:r>
              <a:rPr lang="el-GR" sz="1800" dirty="0"/>
              <a:t>Για τις ανάγκες του έργου αναπτύχθηκε ένας Οδηγός Καλών Πρακτικών ο οποίος παρουσιάζει πρακτικές και μεθοδολογία όσο αφορά στη καινοτόμο παραγωγή </a:t>
            </a:r>
            <a:r>
              <a:rPr lang="el-GR" sz="1800" dirty="0" err="1" smtClean="0"/>
              <a:t>αγρο</a:t>
            </a:r>
            <a:r>
              <a:rPr lang="el-GR" sz="1800" dirty="0" smtClean="0"/>
              <a:t>-διατροφικών </a:t>
            </a:r>
            <a:r>
              <a:rPr lang="el-GR" sz="1800" dirty="0"/>
              <a:t>προϊόντων </a:t>
            </a:r>
            <a:r>
              <a:rPr lang="el-GR" sz="1800" dirty="0" smtClean="0"/>
              <a:t>και στην </a:t>
            </a:r>
            <a:r>
              <a:rPr lang="el-GR" sz="1800" dirty="0"/>
              <a:t>προώθηση </a:t>
            </a:r>
            <a:r>
              <a:rPr lang="el-GR" sz="1800" dirty="0" smtClean="0"/>
              <a:t>μικρομεσαίων επιχειρήσεων </a:t>
            </a:r>
            <a:r>
              <a:rPr lang="el-GR" sz="1800" dirty="0" smtClean="0"/>
              <a:t>στις </a:t>
            </a:r>
            <a:r>
              <a:rPr lang="el-GR" sz="1800" dirty="0"/>
              <a:t>διεθνείς αγορές.</a:t>
            </a:r>
          </a:p>
          <a:p>
            <a:endParaRPr lang="el-GR" sz="18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4818"/>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5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endParaRPr lang="el-GR" sz="2400" dirty="0"/>
          </a:p>
        </p:txBody>
      </p:sp>
      <p:sp>
        <p:nvSpPr>
          <p:cNvPr id="8" name="Θέση περιεχομένου 7"/>
          <p:cNvSpPr>
            <a:spLocks noGrp="1"/>
          </p:cNvSpPr>
          <p:nvPr>
            <p:ph idx="1"/>
          </p:nvPr>
        </p:nvSpPr>
        <p:spPr/>
        <p:txBody>
          <a:bodyPr>
            <a:normAutofit/>
          </a:bodyPr>
          <a:lstStyle/>
          <a:p>
            <a:pPr marL="68580" indent="0">
              <a:lnSpc>
                <a:spcPct val="170000"/>
              </a:lnSpc>
              <a:buNone/>
            </a:pPr>
            <a:r>
              <a:rPr lang="el-GR" sz="2200" b="1" dirty="0"/>
              <a:t>Εταίροι που συμμετέχουν στη δράση </a:t>
            </a:r>
            <a:r>
              <a:rPr lang="en-US" sz="2200" b="1" dirty="0"/>
              <a:t> </a:t>
            </a:r>
            <a:endParaRPr lang="el-GR" sz="2200" dirty="0"/>
          </a:p>
          <a:p>
            <a:pPr marL="68580" lvl="0" indent="0">
              <a:buNone/>
            </a:pPr>
            <a:endParaRPr lang="el-GR" sz="55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376601"/>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4818"/>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Πίνακας 1"/>
          <p:cNvGraphicFramePr>
            <a:graphicFrameLocks noGrp="1"/>
          </p:cNvGraphicFramePr>
          <p:nvPr>
            <p:extLst>
              <p:ext uri="{D42A27DB-BD31-4B8C-83A1-F6EECF244321}">
                <p14:modId xmlns:p14="http://schemas.microsoft.com/office/powerpoint/2010/main" val="1924275337"/>
              </p:ext>
            </p:extLst>
          </p:nvPr>
        </p:nvGraphicFramePr>
        <p:xfrm>
          <a:off x="1371600" y="3048000"/>
          <a:ext cx="6115050" cy="2639695"/>
        </p:xfrm>
        <a:graphic>
          <a:graphicData uri="http://schemas.openxmlformats.org/drawingml/2006/table">
            <a:tbl>
              <a:tblPr>
                <a:tableStyleId>{5C22544A-7EE6-4342-B048-85BDC9FD1C3A}</a:tableStyleId>
              </a:tblPr>
              <a:tblGrid>
                <a:gridCol w="6115050">
                  <a:extLst>
                    <a:ext uri="{9D8B030D-6E8A-4147-A177-3AD203B41FA5}">
                      <a16:colId xmlns:a16="http://schemas.microsoft.com/office/drawing/2014/main" xmlns="" val="20000"/>
                    </a:ext>
                  </a:extLst>
                </a:gridCol>
              </a:tblGrid>
              <a:tr h="417195">
                <a:tc>
                  <a:txBody>
                    <a:bodyPr/>
                    <a:lstStyle/>
                    <a:p>
                      <a:pPr algn="ctr">
                        <a:lnSpc>
                          <a:spcPct val="107000"/>
                        </a:lnSpc>
                        <a:spcAft>
                          <a:spcPts val="0"/>
                        </a:spcAft>
                      </a:pPr>
                      <a:r>
                        <a:rPr lang="el-GR" sz="1100" dirty="0">
                          <a:effectLst/>
                          <a:latin typeface="+mn-lt"/>
                          <a:ea typeface="+mn-ea"/>
                          <a:cs typeface="+mn-cs"/>
                        </a:rPr>
                        <a:t>Δίκτυο</a:t>
                      </a:r>
                      <a:r>
                        <a:rPr lang="el-GR" sz="1100" baseline="0" dirty="0">
                          <a:effectLst/>
                          <a:latin typeface="+mn-lt"/>
                          <a:ea typeface="+mn-ea"/>
                          <a:cs typeface="+mn-cs"/>
                        </a:rPr>
                        <a:t> Νησιωτικών Επιμελητηρίων Ε.Ε.</a:t>
                      </a:r>
                      <a:endParaRPr lang="el-GR" sz="1100" dirty="0">
                        <a:effectLst/>
                        <a:latin typeface="Arial"/>
                        <a:ea typeface="Calibri"/>
                        <a:cs typeface="Times New Roman"/>
                      </a:endParaRPr>
                    </a:p>
                  </a:txBody>
                  <a:tcPr marL="68580" marR="68580" marT="36195" marB="0" anchor="ctr"/>
                </a:tc>
                <a:extLst>
                  <a:ext uri="{0D108BD9-81ED-4DB2-BD59-A6C34878D82A}">
                    <a16:rowId xmlns:a16="http://schemas.microsoft.com/office/drawing/2014/main" xmlns="" val="10000"/>
                  </a:ext>
                </a:extLst>
              </a:tr>
              <a:tr h="231775">
                <a:tc>
                  <a:txBody>
                    <a:bodyPr/>
                    <a:lstStyle/>
                    <a:p>
                      <a:pPr algn="ctr">
                        <a:lnSpc>
                          <a:spcPct val="107000"/>
                        </a:lnSpc>
                        <a:spcAft>
                          <a:spcPts val="0"/>
                        </a:spcAft>
                      </a:pPr>
                      <a:r>
                        <a:rPr lang="el-GR" sz="1100" dirty="0">
                          <a:effectLst/>
                        </a:rPr>
                        <a:t>Επαρχία </a:t>
                      </a:r>
                      <a:r>
                        <a:rPr lang="en-US" sz="1100" dirty="0">
                          <a:effectLst/>
                        </a:rPr>
                        <a:t>Potenza</a:t>
                      </a:r>
                      <a:endParaRPr lang="el-GR" sz="1100" dirty="0">
                        <a:effectLst/>
                        <a:latin typeface="Arial"/>
                        <a:ea typeface="Calibri"/>
                        <a:cs typeface="Times New Roman"/>
                      </a:endParaRPr>
                    </a:p>
                  </a:txBody>
                  <a:tcPr marL="68580" marR="68580" marT="36195" marB="0" anchor="ctr"/>
                </a:tc>
                <a:extLst>
                  <a:ext uri="{0D108BD9-81ED-4DB2-BD59-A6C34878D82A}">
                    <a16:rowId xmlns:a16="http://schemas.microsoft.com/office/drawing/2014/main" xmlns="" val="10001"/>
                  </a:ext>
                </a:extLst>
              </a:tr>
              <a:tr h="417195">
                <a:tc>
                  <a:txBody>
                    <a:bodyPr/>
                    <a:lstStyle/>
                    <a:p>
                      <a:pPr algn="ctr">
                        <a:lnSpc>
                          <a:spcPct val="107000"/>
                        </a:lnSpc>
                        <a:spcAft>
                          <a:spcPts val="0"/>
                        </a:spcAft>
                      </a:pPr>
                      <a:r>
                        <a:rPr lang="en-US" sz="1100" dirty="0">
                          <a:effectLst/>
                        </a:rPr>
                        <a:t>E-institute, </a:t>
                      </a:r>
                      <a:r>
                        <a:rPr lang="el-GR" sz="1100" dirty="0">
                          <a:effectLst/>
                        </a:rPr>
                        <a:t>Ινστιτούτο Ανάπτυξης Ολοκληρωμένων</a:t>
                      </a:r>
                      <a:r>
                        <a:rPr lang="el-GR" sz="1100" baseline="0" dirty="0">
                          <a:effectLst/>
                        </a:rPr>
                        <a:t> Λύσεων</a:t>
                      </a:r>
                      <a:r>
                        <a:rPr lang="el-GR" sz="1100" dirty="0">
                          <a:effectLst/>
                        </a:rPr>
                        <a:t> </a:t>
                      </a:r>
                      <a:endParaRPr lang="el-GR" sz="1100" dirty="0">
                        <a:effectLst/>
                        <a:latin typeface="Arial"/>
                        <a:ea typeface="Calibri"/>
                        <a:cs typeface="Times New Roman"/>
                      </a:endParaRPr>
                    </a:p>
                  </a:txBody>
                  <a:tcPr marL="68580" marR="68580" marT="36195" marB="0" anchor="ctr"/>
                </a:tc>
                <a:extLst>
                  <a:ext uri="{0D108BD9-81ED-4DB2-BD59-A6C34878D82A}">
                    <a16:rowId xmlns:a16="http://schemas.microsoft.com/office/drawing/2014/main" xmlns="" val="10002"/>
                  </a:ext>
                </a:extLst>
              </a:tr>
              <a:tr h="417195">
                <a:tc>
                  <a:txBody>
                    <a:bodyPr/>
                    <a:lstStyle/>
                    <a:p>
                      <a:pPr algn="ctr">
                        <a:lnSpc>
                          <a:spcPct val="107000"/>
                        </a:lnSpc>
                        <a:spcAft>
                          <a:spcPts val="0"/>
                        </a:spcAft>
                      </a:pPr>
                      <a:r>
                        <a:rPr lang="el-GR" sz="1100" dirty="0">
                          <a:effectLst/>
                          <a:latin typeface="Arial"/>
                          <a:ea typeface="Calibri"/>
                          <a:cs typeface="Times New Roman"/>
                        </a:rPr>
                        <a:t>Ιταλική Συνομοσπονδία Γεωργίας</a:t>
                      </a:r>
                    </a:p>
                  </a:txBody>
                  <a:tcPr marL="68580" marR="68580" marT="36195" marB="0" anchor="ctr"/>
                </a:tc>
                <a:extLst>
                  <a:ext uri="{0D108BD9-81ED-4DB2-BD59-A6C34878D82A}">
                    <a16:rowId xmlns:a16="http://schemas.microsoft.com/office/drawing/2014/main" xmlns="" val="10003"/>
                  </a:ext>
                </a:extLst>
              </a:tr>
              <a:tr h="417195">
                <a:tc>
                  <a:txBody>
                    <a:bodyPr/>
                    <a:lstStyle/>
                    <a:p>
                      <a:pPr algn="ctr">
                        <a:lnSpc>
                          <a:spcPct val="107000"/>
                        </a:lnSpc>
                        <a:spcAft>
                          <a:spcPts val="0"/>
                        </a:spcAft>
                      </a:pPr>
                      <a:r>
                        <a:rPr lang="el-GR" sz="1100" dirty="0">
                          <a:effectLst/>
                          <a:latin typeface="Arial"/>
                          <a:ea typeface="Calibri"/>
                          <a:cs typeface="Times New Roman"/>
                        </a:rPr>
                        <a:t>Ένωση Επιμελητηρίων Αλβανίας</a:t>
                      </a:r>
                    </a:p>
                  </a:txBody>
                  <a:tcPr marL="68580" marR="68580" marT="36195" marB="0" anchor="ctr"/>
                </a:tc>
                <a:extLst>
                  <a:ext uri="{0D108BD9-81ED-4DB2-BD59-A6C34878D82A}">
                    <a16:rowId xmlns:a16="http://schemas.microsoft.com/office/drawing/2014/main" xmlns="" val="10004"/>
                  </a:ext>
                </a:extLst>
              </a:tr>
              <a:tr h="374015">
                <a:tc>
                  <a:txBody>
                    <a:bodyPr/>
                    <a:lstStyle/>
                    <a:p>
                      <a:pPr algn="ctr">
                        <a:lnSpc>
                          <a:spcPct val="107000"/>
                        </a:lnSpc>
                        <a:spcAft>
                          <a:spcPts val="0"/>
                        </a:spcAft>
                      </a:pPr>
                      <a:r>
                        <a:rPr lang="el-GR" sz="1100" dirty="0">
                          <a:effectLst/>
                          <a:latin typeface="+mn-lt"/>
                          <a:ea typeface="+mn-ea"/>
                          <a:cs typeface="+mn-cs"/>
                        </a:rPr>
                        <a:t>Επιμελητήριο</a:t>
                      </a:r>
                      <a:r>
                        <a:rPr lang="el-GR" sz="1100" baseline="0" dirty="0">
                          <a:effectLst/>
                          <a:latin typeface="+mn-lt"/>
                          <a:ea typeface="+mn-ea"/>
                          <a:cs typeface="+mn-cs"/>
                        </a:rPr>
                        <a:t> Σερβίας</a:t>
                      </a:r>
                      <a:endParaRPr lang="el-GR" sz="1100" dirty="0">
                        <a:effectLst/>
                        <a:latin typeface="Arial"/>
                        <a:ea typeface="Calibri"/>
                        <a:cs typeface="Times New Roman"/>
                      </a:endParaRPr>
                    </a:p>
                  </a:txBody>
                  <a:tcPr marL="68580" marR="68580" marT="36195" marB="0" anchor="ctr"/>
                </a:tc>
                <a:extLst>
                  <a:ext uri="{0D108BD9-81ED-4DB2-BD59-A6C34878D82A}">
                    <a16:rowId xmlns:a16="http://schemas.microsoft.com/office/drawing/2014/main" xmlns="" val="10005"/>
                  </a:ext>
                </a:extLst>
              </a:tr>
              <a:tr h="365125">
                <a:tc>
                  <a:txBody>
                    <a:bodyPr/>
                    <a:lstStyle/>
                    <a:p>
                      <a:pPr algn="ctr">
                        <a:lnSpc>
                          <a:spcPct val="107000"/>
                        </a:lnSpc>
                        <a:spcAft>
                          <a:spcPts val="0"/>
                        </a:spcAft>
                      </a:pPr>
                      <a:r>
                        <a:rPr lang="el-GR" sz="1100" dirty="0">
                          <a:effectLst/>
                          <a:latin typeface="+mn-lt"/>
                          <a:ea typeface="+mn-ea"/>
                          <a:cs typeface="+mn-cs"/>
                        </a:rPr>
                        <a:t>Πανεπιστήμιο</a:t>
                      </a:r>
                      <a:r>
                        <a:rPr lang="el-GR" sz="1100" baseline="0" dirty="0">
                          <a:effectLst/>
                          <a:latin typeface="+mn-lt"/>
                          <a:ea typeface="+mn-ea"/>
                          <a:cs typeface="+mn-cs"/>
                        </a:rPr>
                        <a:t> </a:t>
                      </a:r>
                      <a:r>
                        <a:rPr lang="en-US" sz="1100" baseline="0" dirty="0">
                          <a:effectLst/>
                          <a:latin typeface="+mn-lt"/>
                          <a:ea typeface="+mn-ea"/>
                          <a:cs typeface="+mn-cs"/>
                        </a:rPr>
                        <a:t>Basilicata</a:t>
                      </a:r>
                      <a:endParaRPr lang="el-GR" sz="1100" dirty="0">
                        <a:effectLst/>
                        <a:latin typeface="Arial"/>
                        <a:ea typeface="Calibri"/>
                        <a:cs typeface="Times New Roman"/>
                      </a:endParaRPr>
                    </a:p>
                  </a:txBody>
                  <a:tcPr marL="68580" marR="68580" marT="36195" marB="0" anchor="ct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794758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1066800" y="1219200"/>
            <a:ext cx="7024744" cy="1143000"/>
          </a:xfrm>
        </p:spPr>
        <p:txBody>
          <a:bodyPr>
            <a:normAutofit fontScale="90000"/>
          </a:bodyPr>
          <a:lstStyle/>
          <a:p>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dirty="0" smtClean="0"/>
              <a:t/>
            </a:r>
            <a:br>
              <a:rPr lang="el-GR" sz="2400" dirty="0" smtClean="0"/>
            </a:br>
            <a:r>
              <a:rPr lang="el-GR" sz="2400" dirty="0"/>
              <a:t/>
            </a:r>
            <a:br>
              <a:rPr lang="el-GR" sz="2400" dirty="0"/>
            </a:br>
            <a:r>
              <a:rPr lang="el-GR" sz="2400" b="1" u="sng" dirty="0" smtClean="0"/>
              <a:t>Μεθοδολογία </a:t>
            </a:r>
            <a:r>
              <a:rPr lang="el-GR" sz="2400" b="1" u="sng" dirty="0"/>
              <a:t>Υλοποίησης </a:t>
            </a:r>
            <a:r>
              <a:rPr lang="el-GR" sz="2400" dirty="0"/>
              <a:t/>
            </a:r>
            <a:br>
              <a:rPr lang="el-GR" sz="2400" dirty="0"/>
            </a:br>
            <a:endParaRPr lang="el-GR" sz="2400" dirty="0"/>
          </a:p>
        </p:txBody>
      </p:sp>
      <p:sp>
        <p:nvSpPr>
          <p:cNvPr id="8" name="Θέση περιεχομένου 7"/>
          <p:cNvSpPr>
            <a:spLocks noGrp="1"/>
          </p:cNvSpPr>
          <p:nvPr>
            <p:ph idx="1"/>
          </p:nvPr>
        </p:nvSpPr>
        <p:spPr/>
        <p:txBody>
          <a:bodyPr>
            <a:normAutofit fontScale="25000" lnSpcReduction="20000"/>
          </a:bodyPr>
          <a:lstStyle/>
          <a:p>
            <a:pPr marL="68580" indent="0">
              <a:buNone/>
            </a:pPr>
            <a:endParaRPr lang="el-GR" sz="7200" u="sng" dirty="0"/>
          </a:p>
          <a:p>
            <a:pPr>
              <a:lnSpc>
                <a:spcPct val="170000"/>
              </a:lnSpc>
            </a:pPr>
            <a:r>
              <a:rPr lang="el-GR" sz="7200" dirty="0" smtClean="0"/>
              <a:t>Το </a:t>
            </a:r>
            <a:r>
              <a:rPr lang="en-US" sz="7200" dirty="0" err="1" smtClean="0"/>
              <a:t>Insulleur</a:t>
            </a:r>
            <a:r>
              <a:rPr lang="en-US" sz="7200" dirty="0" smtClean="0"/>
              <a:t> </a:t>
            </a:r>
            <a:r>
              <a:rPr lang="el-GR" sz="7200" dirty="0"/>
              <a:t>δημιούργησε ένα </a:t>
            </a:r>
            <a:r>
              <a:rPr lang="el-GR" sz="7200" dirty="0" smtClean="0"/>
              <a:t>ερωτηματολόγιο για τα στοιχεία των καλών πρακτικών</a:t>
            </a:r>
            <a:r>
              <a:rPr lang="en-US" sz="7200" dirty="0" smtClean="0"/>
              <a:t>.</a:t>
            </a:r>
            <a:endParaRPr lang="el-GR" sz="7200" dirty="0"/>
          </a:p>
          <a:p>
            <a:pPr>
              <a:lnSpc>
                <a:spcPct val="170000"/>
              </a:lnSpc>
            </a:pPr>
            <a:r>
              <a:rPr lang="el-GR" sz="7200" dirty="0"/>
              <a:t>Οι εταίροι έστειλαν </a:t>
            </a:r>
            <a:r>
              <a:rPr lang="el-GR" sz="7200" dirty="0" smtClean="0"/>
              <a:t>20 </a:t>
            </a:r>
            <a:r>
              <a:rPr lang="el-GR" sz="7200" dirty="0"/>
              <a:t>καλές πρακτικές</a:t>
            </a:r>
            <a:r>
              <a:rPr lang="en-US" sz="7200" dirty="0"/>
              <a:t>.</a:t>
            </a:r>
          </a:p>
          <a:p>
            <a:pPr>
              <a:lnSpc>
                <a:spcPct val="170000"/>
              </a:lnSpc>
            </a:pPr>
            <a:r>
              <a:rPr lang="en-GB" sz="7200" dirty="0"/>
              <a:t>2 </a:t>
            </a:r>
            <a:r>
              <a:rPr lang="el-GR" sz="7200" dirty="0"/>
              <a:t>πιο σημαντικές πρακτικές από κάθε χώρα </a:t>
            </a:r>
            <a:r>
              <a:rPr lang="el-GR" sz="7200" dirty="0" err="1" smtClean="0"/>
              <a:t>επιλέχθεισαν</a:t>
            </a:r>
            <a:r>
              <a:rPr lang="el-GR" sz="7200" dirty="0" smtClean="0"/>
              <a:t>. </a:t>
            </a:r>
            <a:r>
              <a:rPr lang="el-GR" sz="7200" dirty="0"/>
              <a:t>10 στο σύνολο</a:t>
            </a:r>
            <a:r>
              <a:rPr lang="en-GB" sz="7200" dirty="0" smtClean="0"/>
              <a:t>.</a:t>
            </a:r>
            <a:endParaRPr lang="el-GR" sz="7200" dirty="0" smtClean="0"/>
          </a:p>
          <a:p>
            <a:pPr marL="68580" indent="0">
              <a:lnSpc>
                <a:spcPct val="170000"/>
              </a:lnSpc>
              <a:buNone/>
            </a:pPr>
            <a:endParaRPr lang="el-GR" sz="7200" dirty="0"/>
          </a:p>
          <a:p>
            <a:pPr marL="68580" lvl="0" indent="0">
              <a:buNone/>
            </a:pPr>
            <a:r>
              <a:rPr lang="en-US" sz="5500" dirty="0"/>
              <a:t> </a:t>
            </a:r>
            <a:endParaRPr lang="el-GR" sz="5500" dirty="0"/>
          </a:p>
          <a:p>
            <a:endParaRPr lang="el-GR"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72731"/>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3654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1066800" y="1219200"/>
            <a:ext cx="7024744" cy="1143000"/>
          </a:xfrm>
        </p:spPr>
        <p:txBody>
          <a:bodyPr>
            <a:normAutofit/>
          </a:bodyPr>
          <a:lstStyle/>
          <a:p>
            <a:r>
              <a:rPr lang="el-GR" sz="2400" b="1" u="sng" dirty="0" smtClean="0">
                <a:solidFill>
                  <a:srgbClr val="92D050"/>
                </a:solidFill>
              </a:rPr>
              <a:t>Σύντομη Περιγραφή μιας καλής πρακτικής από κάθε χώρα</a:t>
            </a:r>
            <a:endParaRPr lang="el-GR" sz="2400" b="1" u="sng" dirty="0">
              <a:solidFill>
                <a:srgbClr val="92D050"/>
              </a:solidFill>
            </a:endParaRPr>
          </a:p>
        </p:txBody>
      </p:sp>
      <p:sp>
        <p:nvSpPr>
          <p:cNvPr id="8" name="Θέση περιεχομένου 7"/>
          <p:cNvSpPr>
            <a:spLocks noGrp="1"/>
          </p:cNvSpPr>
          <p:nvPr>
            <p:ph idx="1"/>
          </p:nvPr>
        </p:nvSpPr>
        <p:spPr>
          <a:xfrm>
            <a:off x="762000" y="2323652"/>
            <a:ext cx="7467600" cy="3508977"/>
          </a:xfrm>
        </p:spPr>
        <p:txBody>
          <a:bodyPr>
            <a:noAutofit/>
          </a:bodyPr>
          <a:lstStyle/>
          <a:p>
            <a:pPr marL="68580" lvl="0" indent="0">
              <a:buNone/>
            </a:pPr>
            <a:r>
              <a:rPr lang="en-US" sz="1800" dirty="0"/>
              <a:t> </a:t>
            </a:r>
            <a:r>
              <a:rPr lang="en-GB" sz="1800" dirty="0">
                <a:solidFill>
                  <a:schemeClr val="tx1"/>
                </a:solidFill>
              </a:rPr>
              <a:t> </a:t>
            </a:r>
            <a:endParaRPr lang="el-GR" sz="1800" dirty="0" smtClean="0">
              <a:solidFill>
                <a:schemeClr val="tx1"/>
              </a:solidFill>
            </a:endParaRPr>
          </a:p>
          <a:p>
            <a:pPr marL="68580" lvl="0" indent="0">
              <a:buNone/>
            </a:pPr>
            <a:r>
              <a:rPr lang="el-GR" sz="1800" b="1" dirty="0" smtClean="0">
                <a:solidFill>
                  <a:srgbClr val="92D050"/>
                </a:solidFill>
              </a:rPr>
              <a:t>1) </a:t>
            </a:r>
            <a:r>
              <a:rPr lang="en-GB" sz="1800" b="1" dirty="0" smtClean="0">
                <a:solidFill>
                  <a:srgbClr val="92D050"/>
                </a:solidFill>
              </a:rPr>
              <a:t>SERBIA </a:t>
            </a:r>
            <a:r>
              <a:rPr lang="en-GB" sz="1800" b="1" dirty="0">
                <a:solidFill>
                  <a:srgbClr val="92D050"/>
                </a:solidFill>
              </a:rPr>
              <a:t>: CABINET</a:t>
            </a:r>
            <a:endParaRPr lang="el-GR" sz="1800" b="1" dirty="0">
              <a:solidFill>
                <a:srgbClr val="92D050"/>
              </a:solidFill>
            </a:endParaRPr>
          </a:p>
          <a:p>
            <a:r>
              <a:rPr lang="el-GR" sz="1400" dirty="0"/>
              <a:t>Μπυραρία .Ξεκίνησαν το Φεβρουάριο </a:t>
            </a:r>
            <a:r>
              <a:rPr lang="en-GB" sz="1400" dirty="0"/>
              <a:t>2014 </a:t>
            </a:r>
            <a:r>
              <a:rPr lang="el-GR" sz="1400" dirty="0"/>
              <a:t>με τρία είδη μπύρας σαν πρωτοπόροι στην μπύρα </a:t>
            </a:r>
            <a:r>
              <a:rPr lang="en-GB" sz="1400" dirty="0"/>
              <a:t>craft </a:t>
            </a:r>
            <a:r>
              <a:rPr lang="el-GR" sz="1400" dirty="0"/>
              <a:t>στη Σερβία</a:t>
            </a:r>
            <a:r>
              <a:rPr lang="en-GB" sz="1400" dirty="0"/>
              <a:t>. </a:t>
            </a:r>
            <a:r>
              <a:rPr lang="el-GR" sz="1400" dirty="0"/>
              <a:t>Σήμερα εξάγουν σε </a:t>
            </a:r>
            <a:r>
              <a:rPr lang="en-GB" sz="1400" dirty="0"/>
              <a:t>22 </a:t>
            </a:r>
            <a:r>
              <a:rPr lang="el-GR" sz="1400" dirty="0"/>
              <a:t>χώρες και κερδίσει βραβεία για την ποιότητα της μπύρας άλλα και για το σχεδιασμό των συσκευασιών καθώς κάθε μπύρα έχει διαφορετική ετικέτα και διαφορετικά γραφίστα </a:t>
            </a:r>
            <a:r>
              <a:rPr lang="en-GB" sz="1400" dirty="0"/>
              <a:t>. </a:t>
            </a:r>
            <a:r>
              <a:rPr lang="el-GR" sz="1400" dirty="0"/>
              <a:t>Παράγουν μια μοναδική μπύρα η οποία παλαιώνεται σε βαρέλια </a:t>
            </a:r>
            <a:r>
              <a:rPr lang="en-GB" sz="1400" dirty="0"/>
              <a:t>rakija barrels </a:t>
            </a:r>
            <a:r>
              <a:rPr lang="el-GR" sz="1400" dirty="0"/>
              <a:t>και μια </a:t>
            </a:r>
            <a:r>
              <a:rPr lang="el-GR" sz="1400" dirty="0" err="1"/>
              <a:t>μοναδικη</a:t>
            </a:r>
            <a:r>
              <a:rPr lang="el-GR" sz="1400" dirty="0"/>
              <a:t> μπύρα βασισμένη στην </a:t>
            </a:r>
            <a:r>
              <a:rPr lang="el-GR" sz="1400" dirty="0" err="1"/>
              <a:t>μαρμελαδα</a:t>
            </a:r>
            <a:r>
              <a:rPr lang="el-GR" sz="1400" dirty="0"/>
              <a:t>. </a:t>
            </a:r>
            <a:r>
              <a:rPr lang="el-GR" sz="1400" dirty="0" err="1"/>
              <a:t>Συνεργαζονται</a:t>
            </a:r>
            <a:r>
              <a:rPr lang="el-GR" sz="1400" dirty="0"/>
              <a:t> με διάφορους </a:t>
            </a:r>
            <a:r>
              <a:rPr lang="el-GR" sz="1400" dirty="0" err="1"/>
              <a:t>παραγωγους</a:t>
            </a:r>
            <a:r>
              <a:rPr lang="el-GR" sz="1400" dirty="0"/>
              <a:t> </a:t>
            </a:r>
            <a:r>
              <a:rPr lang="el-GR" sz="1400" dirty="0" err="1"/>
              <a:t>μπυρας</a:t>
            </a:r>
            <a:r>
              <a:rPr lang="el-GR" sz="1400" dirty="0"/>
              <a:t> από </a:t>
            </a:r>
            <a:r>
              <a:rPr lang="en-GB" sz="1400" dirty="0"/>
              <a:t>Denmark, Holland, Russia, Italy, Hungary.</a:t>
            </a:r>
          </a:p>
          <a:p>
            <a:r>
              <a:rPr lang="en-GB" sz="1400" b="1" dirty="0"/>
              <a:t>Description of the innovation</a:t>
            </a:r>
            <a:r>
              <a:rPr lang="en-US" sz="1400" b="1" dirty="0"/>
              <a:t>:</a:t>
            </a:r>
            <a:r>
              <a:rPr lang="en-US" sz="1400" dirty="0"/>
              <a:t> </a:t>
            </a:r>
            <a:r>
              <a:rPr lang="en-GB" sz="1400" dirty="0"/>
              <a:t> In packaging, the innovation is that each beer label is done by a different local artist or international in case of the collaborations. Regarding our beer production, our </a:t>
            </a:r>
            <a:r>
              <a:rPr lang="en-GB" sz="1400" dirty="0" err="1"/>
              <a:t>Kolaboracija</a:t>
            </a:r>
            <a:r>
              <a:rPr lang="en-GB" sz="1400" dirty="0"/>
              <a:t> 02 beer, a caramel stout, barrel aged in the Monastery </a:t>
            </a:r>
            <a:r>
              <a:rPr lang="en-GB" sz="1400" dirty="0" err="1"/>
              <a:t>Kovilj</a:t>
            </a:r>
            <a:r>
              <a:rPr lang="en-GB" sz="1400" dirty="0"/>
              <a:t> brandy barrels is amongst the Top 50 best stouts in the world for 3 years now.</a:t>
            </a:r>
            <a:endParaRPr lang="el-GR" sz="1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59783"/>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4818"/>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893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endParaRPr lang="el-GR" sz="2400" dirty="0"/>
          </a:p>
        </p:txBody>
      </p:sp>
      <p:sp>
        <p:nvSpPr>
          <p:cNvPr id="8" name="Θέση περιεχομένου 7"/>
          <p:cNvSpPr>
            <a:spLocks noGrp="1"/>
          </p:cNvSpPr>
          <p:nvPr>
            <p:ph idx="1"/>
          </p:nvPr>
        </p:nvSpPr>
        <p:spPr/>
        <p:txBody>
          <a:bodyPr>
            <a:normAutofit/>
          </a:bodyPr>
          <a:lstStyle/>
          <a:p>
            <a:pPr marL="68580" indent="0">
              <a:buNone/>
            </a:pPr>
            <a:endParaRPr lang="en-US" sz="5500" b="1" dirty="0"/>
          </a:p>
          <a:p>
            <a:endParaRPr lang="el-GR" sz="800" dirty="0"/>
          </a:p>
          <a:p>
            <a:pPr marL="68580" lvl="0" indent="0">
              <a:buNone/>
            </a:pPr>
            <a:r>
              <a:rPr lang="en-US" sz="5500" dirty="0"/>
              <a:t> </a:t>
            </a:r>
            <a:endParaRPr lang="el-GR" sz="55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8600"/>
            <a:ext cx="3236913" cy="148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5643"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207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r>
              <a:rPr lang="el-GR" sz="2400" dirty="0"/>
              <a:t>Ιταλία </a:t>
            </a:r>
            <a:r>
              <a:rPr lang="en-US" sz="2400" dirty="0"/>
              <a:t>:</a:t>
            </a:r>
            <a:r>
              <a:rPr lang="en-US" sz="2400" dirty="0" err="1"/>
              <a:t>Bioeconomy</a:t>
            </a:r>
            <a:r>
              <a:rPr lang="en-US" sz="2400" dirty="0"/>
              <a:t> Cluster</a:t>
            </a:r>
            <a:endParaRPr lang="el-GR" sz="2400" dirty="0"/>
          </a:p>
        </p:txBody>
      </p:sp>
      <p:sp>
        <p:nvSpPr>
          <p:cNvPr id="8" name="Θέση περιεχομένου 7"/>
          <p:cNvSpPr>
            <a:spLocks noGrp="1"/>
          </p:cNvSpPr>
          <p:nvPr>
            <p:ph idx="1"/>
          </p:nvPr>
        </p:nvSpPr>
        <p:spPr/>
        <p:txBody>
          <a:bodyPr>
            <a:normAutofit fontScale="25000" lnSpcReduction="20000"/>
          </a:bodyPr>
          <a:lstStyle/>
          <a:p>
            <a:pPr marL="68580" indent="0">
              <a:lnSpc>
                <a:spcPct val="170000"/>
              </a:lnSpc>
              <a:buNone/>
            </a:pPr>
            <a:r>
              <a:rPr lang="el-GR" sz="5600" dirty="0"/>
              <a:t>Το σύμπλεγμα </a:t>
            </a:r>
            <a:r>
              <a:rPr lang="el-GR" sz="5600" dirty="0" err="1"/>
              <a:t>βιοοικονομίας</a:t>
            </a:r>
            <a:r>
              <a:rPr lang="el-GR" sz="5600" dirty="0"/>
              <a:t> στη </a:t>
            </a:r>
            <a:r>
              <a:rPr lang="el-GR" sz="5600" dirty="0" err="1"/>
              <a:t>Βασιλικάτα</a:t>
            </a:r>
            <a:r>
              <a:rPr lang="el-GR" sz="5600" dirty="0"/>
              <a:t> δημιουργήθηκε με πρωτοβουλία διαφόρων δημόσιων και ιδιωτικών φορέων υπό την καθοδήγηση της περιφέρειας </a:t>
            </a:r>
            <a:r>
              <a:rPr lang="el-GR" sz="5600" dirty="0" err="1"/>
              <a:t>Basilicata</a:t>
            </a:r>
            <a:r>
              <a:rPr lang="el-GR" sz="5600" dirty="0"/>
              <a:t> που ενέκρινε την περιφερειακή στρατηγική για την έξυπνη εξειδίκευση της έρευνας και της καινοτομίας 2014-2020, προσδιορίζοντας πέντε θεματικούς τομείς δυνητικής ανάπτυξης που βασίζονται στην δομή συγκεκριμένου συμπλέγματος. Μεταξύ αυτών των τομέων περιλαμβάνεται η συστοιχία </a:t>
            </a:r>
            <a:r>
              <a:rPr lang="el-GR" sz="5600" dirty="0" err="1"/>
              <a:t>βιοοικονομίας</a:t>
            </a:r>
            <a:r>
              <a:rPr lang="el-GR" sz="5600" dirty="0"/>
              <a:t>, η οποία περιλαμβάνει θέματα διαχείρισης των υδάτινων πόρων, </a:t>
            </a:r>
            <a:r>
              <a:rPr lang="el-GR" sz="5600" dirty="0" err="1"/>
              <a:t>γονιδιωματική</a:t>
            </a:r>
            <a:r>
              <a:rPr lang="el-GR" sz="5600" dirty="0"/>
              <a:t> για βιώσιμη, ακριβή και ολοκληρωμένη γεωργία, διατροφή και υγεία, πράσινη χημεία, μη τεχνολογική καινοτομία στον τομέα των γεωργικών προϊόντων διατροφής.</a:t>
            </a:r>
            <a:br>
              <a:rPr lang="el-GR" sz="5600" dirty="0"/>
            </a:br>
            <a:r>
              <a:rPr lang="el-GR" sz="5600" dirty="0"/>
              <a:t>Οι στόχοι του συμπλέγματος είναι:</a:t>
            </a:r>
            <a:br>
              <a:rPr lang="el-GR" sz="5600" dirty="0"/>
            </a:br>
            <a:r>
              <a:rPr lang="el-GR" sz="5600" dirty="0"/>
              <a:t>1) προώθηση της </a:t>
            </a:r>
            <a:r>
              <a:rPr lang="el-GR" sz="5600" dirty="0" err="1"/>
              <a:t>βιοοικονομίας</a:t>
            </a:r>
            <a:r>
              <a:rPr lang="el-GR" sz="5600" dirty="0"/>
              <a:t> στο περιφερειακό έδαφος συμβάλλοντας στην ανάπτυξη του τομέα σε εθνικό επίπεδο ·</a:t>
            </a:r>
            <a:br>
              <a:rPr lang="el-GR" sz="5600" dirty="0"/>
            </a:br>
            <a:r>
              <a:rPr lang="el-GR" sz="5600" dirty="0"/>
              <a:t>2) να προωθήσει την ανάπτυξη και την ανταγωνιστικότητα των εταιρειών στις στρατηγικές γραμμές που προσδιορίζονται από τη </a:t>
            </a:r>
            <a:r>
              <a:rPr lang="el-GR" sz="5600" dirty="0" err="1"/>
              <a:t>βιοϊονομία</a:t>
            </a:r>
            <a:r>
              <a:rPr lang="el-GR" sz="5600" dirty="0"/>
              <a:t> ·</a:t>
            </a:r>
            <a:br>
              <a:rPr lang="el-GR" sz="5600" dirty="0"/>
            </a:br>
            <a:r>
              <a:rPr lang="el-GR" sz="5600" dirty="0"/>
              <a:t>3) να ενθαρρύνει τη συγκέντρωση δημόσιων και ιδιωτικών θεμάτων σε θέματα έρευνας, καινοτομίας και μεταφοράς τεχνολογίας ·</a:t>
            </a:r>
            <a:br>
              <a:rPr lang="el-GR" sz="5600" dirty="0"/>
            </a:br>
            <a:r>
              <a:rPr lang="el-GR" sz="5600" dirty="0"/>
              <a:t>4) για την ενθάρρυνση της ειδικής κατάρτισης και της απασχόλησης ·</a:t>
            </a:r>
            <a:br>
              <a:rPr lang="el-GR" sz="5600" dirty="0"/>
            </a:br>
            <a:r>
              <a:rPr lang="el-GR" sz="5600" dirty="0"/>
              <a:t>5) προώθηση του </a:t>
            </a:r>
            <a:r>
              <a:rPr lang="el-GR" sz="5600" dirty="0" err="1"/>
              <a:t>Cluster</a:t>
            </a:r>
            <a:r>
              <a:rPr lang="el-GR" sz="5600" dirty="0"/>
              <a:t> της οικονομίας της </a:t>
            </a:r>
            <a:r>
              <a:rPr lang="el-GR" sz="5600" dirty="0" err="1"/>
              <a:t>Λουκανίας</a:t>
            </a:r>
            <a:r>
              <a:rPr lang="el-GR" sz="5600" dirty="0"/>
              <a:t> σε εθνικό και διεθνές επίπεδο.</a:t>
            </a:r>
            <a:br>
              <a:rPr lang="el-GR" sz="5600" dirty="0"/>
            </a:br>
            <a:r>
              <a:rPr lang="el-GR" sz="5600" dirty="0"/>
              <a:t>Περιγραφή της καινοτομίας: Η Δραστηριότητα </a:t>
            </a:r>
            <a:r>
              <a:rPr lang="el-GR" sz="5600" dirty="0" err="1"/>
              <a:t>Cluster</a:t>
            </a:r>
            <a:r>
              <a:rPr lang="el-GR" sz="5600" dirty="0"/>
              <a:t> έχει διαρθρωθεί σε 9 θεματικούς τομείς. Προκειμένου να επιδιωχθεί ο στόχος των συμπλεγμάτων για την ανάπτυξη προτάσεων έργων συμβατών με περιφερειακά και εθνικά τομεακά προγράμματα χρηματοδότησης καινοτομιών στον τομέα των γεωργικών προϊόντων διατροφής, ο CLUSTER έχει εντοπίσει τα ακόλουθα στρατηγικά θέματα του τομέα τροφίμων και δασοκομίας</a:t>
            </a:r>
          </a:p>
          <a:p>
            <a:endParaRPr lang="el-GR" sz="800" dirty="0"/>
          </a:p>
          <a:p>
            <a:pPr marL="68580" lvl="0" indent="0">
              <a:buNone/>
            </a:pPr>
            <a:r>
              <a:rPr lang="en-US" sz="5500" dirty="0"/>
              <a:t> </a:t>
            </a:r>
            <a:endParaRPr lang="el-GR" sz="55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72731"/>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6834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fontScale="90000"/>
          </a:bodyPr>
          <a:lstStyle/>
          <a:p>
            <a:pPr lvl="1" algn="l" rtl="0">
              <a:spcBef>
                <a:spcPct val="0"/>
              </a:spcBef>
            </a:pPr>
            <a:r>
              <a:rPr lang="el-GR" b="1" dirty="0"/>
              <a:t/>
            </a:r>
            <a:br>
              <a:rPr lang="el-GR" b="1" dirty="0"/>
            </a:br>
            <a:r>
              <a:rPr lang="el-GR" b="1" dirty="0"/>
              <a:t/>
            </a:r>
            <a:br>
              <a:rPr lang="el-GR" b="1" dirty="0"/>
            </a:br>
            <a:r>
              <a:rPr lang="el-GR" b="1" dirty="0"/>
              <a:t/>
            </a:r>
            <a:br>
              <a:rPr lang="el-GR" b="1" dirty="0"/>
            </a:br>
            <a:r>
              <a:rPr lang="el-GR" b="1" dirty="0"/>
              <a:t/>
            </a:r>
            <a:br>
              <a:rPr lang="el-GR" b="1" dirty="0"/>
            </a:br>
            <a:r>
              <a:rPr lang="el-GR" b="1" dirty="0"/>
              <a:t/>
            </a:r>
            <a:br>
              <a:rPr lang="el-GR" b="1" dirty="0"/>
            </a:br>
            <a:r>
              <a:rPr lang="el-GR" b="1" dirty="0"/>
              <a:t/>
            </a:r>
            <a:br>
              <a:rPr lang="el-GR" b="1" dirty="0"/>
            </a:br>
            <a:r>
              <a:rPr lang="el-GR" b="1" dirty="0"/>
              <a:t/>
            </a:r>
            <a:br>
              <a:rPr lang="el-GR" b="1" dirty="0"/>
            </a:br>
            <a:r>
              <a:rPr lang="el-GR" b="1" dirty="0"/>
              <a:t/>
            </a:r>
            <a:br>
              <a:rPr lang="el-GR" b="1" dirty="0"/>
            </a:br>
            <a:r>
              <a:rPr lang="el-GR" b="1" dirty="0"/>
              <a:t/>
            </a:r>
            <a:br>
              <a:rPr lang="el-GR" b="1" dirty="0"/>
            </a:br>
            <a:r>
              <a:rPr lang="el-GR" sz="2700" b="1" dirty="0"/>
              <a:t>Ελλάδα </a:t>
            </a:r>
            <a:r>
              <a:rPr lang="en-US" sz="2700" b="1" dirty="0"/>
              <a:t>: </a:t>
            </a:r>
            <a:r>
              <a:rPr lang="el-GR" sz="2700" b="1" dirty="0"/>
              <a:t>Κρασιά της Κρήτης</a:t>
            </a:r>
            <a:endParaRPr lang="el-GR" sz="2700" dirty="0"/>
          </a:p>
        </p:txBody>
      </p:sp>
      <p:sp>
        <p:nvSpPr>
          <p:cNvPr id="8" name="Θέση περιεχομένου 7"/>
          <p:cNvSpPr>
            <a:spLocks noGrp="1"/>
          </p:cNvSpPr>
          <p:nvPr>
            <p:ph idx="1"/>
          </p:nvPr>
        </p:nvSpPr>
        <p:spPr>
          <a:xfrm>
            <a:off x="1043492" y="2323652"/>
            <a:ext cx="6777317" cy="3772348"/>
          </a:xfrm>
        </p:spPr>
        <p:txBody>
          <a:bodyPr>
            <a:normAutofit fontScale="92500"/>
          </a:bodyPr>
          <a:lstStyle/>
          <a:p>
            <a:pPr marL="68580" indent="0">
              <a:buNone/>
            </a:pPr>
            <a:r>
              <a:rPr lang="el-GR" sz="1400" dirty="0"/>
              <a:t>Τα Κρασιά της Κρήτης είναι ένας μη κερδοσκοπικός οργανισμός που δημιουργήθηκε από μια μικρή ομάδα Οινοποιών του νησιού (2006). Σήμερα, αντιπροσωπεύουν το 90% των Κρητικών Οινοποιών, εστιάζοντας στην εξάπλωση του εγχώριου ποιοτικού κρασιού και του νησιού της Κρήτης ως επερχόμενο τουριστικό προορισμό. Το κλειδί για την επιτυχία είναι η ενότητα κάτω από ένα εμπορικό σήμα που ονομάζεται "Κρασιά της Κρήτης", παρά τον ατομικό ανταγωνισμό της αγοράς μεταξύ των οινοποιείων.</a:t>
            </a:r>
          </a:p>
          <a:p>
            <a:pPr marL="68580" indent="0">
              <a:buNone/>
            </a:pPr>
            <a:r>
              <a:rPr lang="el-GR" sz="1400" dirty="0"/>
              <a:t/>
            </a:r>
            <a:br>
              <a:rPr lang="el-GR" sz="1400" dirty="0"/>
            </a:br>
            <a:r>
              <a:rPr lang="el-GR" sz="1400" dirty="0"/>
              <a:t>Λειτουργώντας ως βασική παραγωγή εμφιαλωμένων οίνων, το νομό Ηρακλείου, το δίκτυο παρείχε την αρχική ώθηση για αυτό που στη συνέχεια θα εξελιχθεί σε Κρασιά της Κρήτης. Η δημιουργία του Δικτύου Οινοποιητικών Ηρακλείων προκάλεσε τη δημιουργία του Δικτύου Οίνων Χανίων - Ρεθύμνου δύο χρόνια αργότερα. Στη συνέχεια, ο νομός Λασιθίου εντάχθηκε στο δίκτυο του Ηρακλείου, με αποτέλεσμα την επίτευξη του πρώτου στόχου, που δεν ήταν παρά η συνεπής προώθηση του κρητικού κρασιού όχι μόνο μέσα στο νησί αλλά και σε άλλα μέρη. Τα δύο δίκτυα προχωρούν σε αυτονομία, ενώ παράλληλα συνεργάζονται σε όλα τα επίπεδα. Όλα κάτω από την ομπρέλα των Κρασιών της Κρήτης και έναν συλλογικό προγραμματισμό δραστηριοτήτων</a:t>
            </a:r>
            <a:endParaRPr lang="el-GR" sz="55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72731"/>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613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fontScale="90000"/>
          </a:bodyPr>
          <a:lstStyle/>
          <a:p>
            <a:pPr lvl="1" algn="l" rtl="0">
              <a:spcBef>
                <a:spcPct val="0"/>
              </a:spcBef>
            </a:pP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GB" b="1" dirty="0"/>
              <a:t/>
            </a:r>
            <a:br>
              <a:rPr lang="en-GB" b="1" dirty="0"/>
            </a:br>
            <a:r>
              <a:rPr lang="en-US" b="1" dirty="0"/>
              <a:t> </a:t>
            </a:r>
            <a:r>
              <a:rPr lang="el-GR" b="1" dirty="0"/>
              <a:t/>
            </a:r>
            <a:br>
              <a:rPr lang="el-GR" b="1" dirty="0"/>
            </a:br>
            <a:r>
              <a:rPr lang="en-GB" sz="2200" b="1" dirty="0"/>
              <a:t>A</a:t>
            </a:r>
            <a:r>
              <a:rPr lang="el-GR" sz="2200" b="1" dirty="0" err="1"/>
              <a:t>λβανία</a:t>
            </a:r>
            <a:r>
              <a:rPr lang="el-GR" sz="2200" b="1" dirty="0"/>
              <a:t> </a:t>
            </a:r>
            <a:r>
              <a:rPr lang="en-GB" sz="2200" b="1" dirty="0"/>
              <a:t>: </a:t>
            </a:r>
            <a:r>
              <a:rPr lang="el-GR" sz="2200" b="1" dirty="0"/>
              <a:t>Κρασί </a:t>
            </a:r>
            <a:r>
              <a:rPr lang="en-US" sz="2200" b="1" dirty="0" err="1"/>
              <a:t>Geruda</a:t>
            </a:r>
            <a:endParaRPr lang="el-GR" sz="2200" dirty="0"/>
          </a:p>
        </p:txBody>
      </p:sp>
      <p:sp>
        <p:nvSpPr>
          <p:cNvPr id="8" name="Θέση περιεχομένου 7"/>
          <p:cNvSpPr>
            <a:spLocks noGrp="1"/>
          </p:cNvSpPr>
          <p:nvPr>
            <p:ph idx="1"/>
          </p:nvPr>
        </p:nvSpPr>
        <p:spPr>
          <a:xfrm>
            <a:off x="1043492" y="2323652"/>
            <a:ext cx="6777317" cy="3772348"/>
          </a:xfrm>
        </p:spPr>
        <p:txBody>
          <a:bodyPr>
            <a:normAutofit fontScale="25000" lnSpcReduction="20000"/>
          </a:bodyPr>
          <a:lstStyle/>
          <a:p>
            <a:pPr marL="68580" indent="0">
              <a:lnSpc>
                <a:spcPct val="170000"/>
              </a:lnSpc>
              <a:buNone/>
            </a:pPr>
            <a:endParaRPr lang="el-GR" sz="1000" dirty="0"/>
          </a:p>
          <a:p>
            <a:endParaRPr lang="el-GR" sz="800" dirty="0"/>
          </a:p>
          <a:p>
            <a:pPr marL="68580" lvl="0" indent="0">
              <a:buNone/>
            </a:pPr>
            <a:r>
              <a:rPr lang="el-GR" sz="6400" dirty="0"/>
              <a:t>Το </a:t>
            </a:r>
            <a:r>
              <a:rPr lang="el-GR" sz="6400" dirty="0" err="1"/>
              <a:t>Ceruja</a:t>
            </a:r>
            <a:r>
              <a:rPr lang="el-GR" sz="6400" dirty="0"/>
              <a:t> είναι ένα χωριό σε απομακρυσμένη ορεινή περιοχή στο βόρειο τμήμα της Αλβανίας. Εκεί </a:t>
            </a:r>
            <a:r>
              <a:rPr lang="el-GR" sz="6400" dirty="0" err="1"/>
              <a:t>αναπτύσσ</a:t>
            </a:r>
            <a:r>
              <a:rPr lang="en-US" sz="6400" dirty="0"/>
              <a:t>o</a:t>
            </a:r>
            <a:r>
              <a:rPr lang="el-GR" sz="6400" dirty="0" err="1"/>
              <a:t>νται</a:t>
            </a:r>
            <a:r>
              <a:rPr lang="el-GR" sz="6400" dirty="0"/>
              <a:t> αμπέλια που δεν έχουν εμβολιαστεί όπως όλα τα εμπορικά αμπέλια στον κόσμο. Αυτή η περίπτωση είναι εξαιρετικά σπάνια, αν όχι μοναδική</a:t>
            </a:r>
            <a:br>
              <a:rPr lang="el-GR" sz="6400" dirty="0"/>
            </a:br>
            <a:endParaRPr lang="el-GR" sz="6400" dirty="0"/>
          </a:p>
          <a:p>
            <a:pPr marL="68580" lvl="0" indent="0">
              <a:buNone/>
            </a:pPr>
            <a:r>
              <a:rPr lang="el-GR" sz="6400" dirty="0"/>
              <a:t>Η καινοτομία </a:t>
            </a:r>
            <a:r>
              <a:rPr lang="en-US" sz="6400" dirty="0"/>
              <a:t>: Ta </a:t>
            </a:r>
            <a:r>
              <a:rPr lang="el-GR" sz="6400" dirty="0"/>
              <a:t>αμπέλια βρίσκονται σε απομακρυσμένες περιοχές που αναπτύσσονται «άγρια». Συνεχίζουμε να συλλέγουμε τα σταφύλια σε αυτά τα φυτά που παραμένουν τόσο άγρια όσο επιτρέπει η φύση. </a:t>
            </a:r>
          </a:p>
          <a:p>
            <a:pPr marL="68580" lvl="0" indent="0">
              <a:buNone/>
            </a:pPr>
            <a:r>
              <a:rPr lang="el-GR" sz="6400" dirty="0"/>
              <a:t>Εργαζόμαστε για την επιλογή των καταλληλότερων τεχνικών οινοποίησης προκειμένου να αξιοποιήσουμε πλήρως τις δυνατότητες αυτής της μοναδικής ποικιλίας. </a:t>
            </a:r>
          </a:p>
          <a:p>
            <a:pPr marL="68580" lvl="0" indent="0">
              <a:buNone/>
            </a:pPr>
            <a:r>
              <a:rPr lang="el-GR" sz="6400" dirty="0"/>
              <a:t>ε τη διαδικασία αυτή βελτιώνουμε την οικονομία της φτωχής απομακρυσμένης περιοχής.</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86556"/>
            <a:ext cx="1298575"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72731"/>
            <a:ext cx="197485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993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638</TotalTime>
  <Words>366</Words>
  <Application>Microsoft Office PowerPoint</Application>
  <PresentationFormat>Προβολή στην οθόνη (4:3)</PresentationFormat>
  <Paragraphs>55</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Austin</vt:lpstr>
      <vt:lpstr>Παραδοτέο της δράσης 2.1.2  Οδηγός Καλών Πρακτικών</vt:lpstr>
      <vt:lpstr>Παραδοτέο δράσης 2.1.2</vt:lpstr>
      <vt:lpstr>Παρουσίαση του PowerPoint</vt:lpstr>
      <vt:lpstr>                      Μεθοδολογία Υλοποίησης  </vt:lpstr>
      <vt:lpstr>Σύντομη Περιγραφή μιας καλής πρακτικής από κάθε χώρα</vt:lpstr>
      <vt:lpstr>Παρουσίαση του PowerPoint</vt:lpstr>
      <vt:lpstr>Ιταλία :Bioeconomy Cluster</vt:lpstr>
      <vt:lpstr>         Ελλάδα : Κρασιά της Κρήτης</vt:lpstr>
      <vt:lpstr>                  Aλβανία : Κρασί Geruda</vt:lpstr>
      <vt:lpstr>Παραδοτέο της δράσης 2.1.2  Οδηγός Καλών Πρακτικών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Detailed plan of WPT2</dc:title>
  <dc:creator>Christina Diakaki</dc:creator>
  <cp:lastModifiedBy>userlitsa</cp:lastModifiedBy>
  <cp:revision>81</cp:revision>
  <cp:lastPrinted>2017-11-08T07:34:54Z</cp:lastPrinted>
  <dcterms:created xsi:type="dcterms:W3CDTF">2006-08-16T00:00:00Z</dcterms:created>
  <dcterms:modified xsi:type="dcterms:W3CDTF">2019-12-10T08:10:23Z</dcterms:modified>
</cp:coreProperties>
</file>